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23.09.2015</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23.09.2015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725C68B6-61C2-468F-89AB-4B9F7531AA68}" type="slidenum">
              <a:rPr lang="ru-RU" smtClean="0"/>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23.09.2015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23.09.2015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725C68B6-61C2-468F-89AB-4B9F7531AA68}" type="slidenum">
              <a:rPr lang="ru-RU" smtClean="0"/>
              <a:pPr/>
              <a:t>‹#›</a:t>
            </a:fld>
            <a:endParaRPr lang="ru-RU"/>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23.09.2015</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5B106E36-FD25-4E2D-B0AA-010F637433A0}" type="datetimeFigureOut">
              <a:rPr lang="ru-RU" smtClean="0"/>
              <a:pPr/>
              <a:t>23.09.2015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5B106E36-FD25-4E2D-B0AA-010F637433A0}" type="datetimeFigureOut">
              <a:rPr lang="ru-RU" smtClean="0"/>
              <a:pPr/>
              <a:t>23.09.2015</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725C68B6-61C2-468F-89AB-4B9F7531AA68}" type="slidenum">
              <a:rPr lang="ru-RU" smtClean="0"/>
              <a:pPr/>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23.09.2015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5B106E36-FD25-4E2D-B0AA-010F637433A0}" type="datetimeFigureOut">
              <a:rPr lang="ru-RU" smtClean="0"/>
              <a:pPr/>
              <a:t>23.09.2015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25C68B6-61C2-468F-89AB-4B9F7531AA68}" type="slidenum">
              <a:rPr lang="ru-RU" smtClean="0"/>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23.09.2015</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5B106E36-FD25-4E2D-B0AA-010F637433A0}" type="datetimeFigureOut">
              <a:rPr lang="ru-RU" smtClean="0"/>
              <a:pPr/>
              <a:t>23.09.2015</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5B106E36-FD25-4E2D-B0AA-010F637433A0}" type="datetimeFigureOut">
              <a:rPr lang="ru-RU" smtClean="0"/>
              <a:pPr/>
              <a:t>23.09.2015</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25C68B6-61C2-468F-89AB-4B9F7531AA68}" type="slidenum">
              <a:rPr lang="ru-RU" smtClean="0"/>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vi-VN" b="1" dirty="0"/>
              <a:t>Пётр </a:t>
            </a:r>
            <a:r>
              <a:rPr lang="vi-VN" b="1" dirty="0" smtClean="0"/>
              <a:t>Ильич Чайковский</a:t>
            </a:r>
            <a:endParaRPr lang="ru-RU" dirty="0"/>
          </a:p>
        </p:txBody>
      </p:sp>
      <p:sp>
        <p:nvSpPr>
          <p:cNvPr id="3" name="Объект 2"/>
          <p:cNvSpPr>
            <a:spLocks noGrp="1"/>
          </p:cNvSpPr>
          <p:nvPr>
            <p:ph sz="quarter" idx="1"/>
          </p:nvPr>
        </p:nvSpPr>
        <p:spPr>
          <a:xfrm>
            <a:off x="107504" y="1600200"/>
            <a:ext cx="4896544" cy="5069160"/>
          </a:xfrm>
        </p:spPr>
        <p:txBody>
          <a:bodyPr>
            <a:normAutofit fontScale="85000" lnSpcReduction="20000"/>
          </a:bodyPr>
          <a:lstStyle/>
          <a:p>
            <a:r>
              <a:rPr lang="ru-RU" dirty="0"/>
              <a:t>Считается одним из величайших композиторов в истории музыки</a:t>
            </a:r>
            <a:r>
              <a:rPr lang="ru-RU" dirty="0" smtClean="0"/>
              <a:t>.</a:t>
            </a:r>
            <a:r>
              <a:rPr lang="ru-RU" dirty="0"/>
              <a:t> Автор более 80 произведений, в том числе десяти опер и трёх балетов. Его концерты и другие произведения для фортепиано, семь симфоний (шесть пронумерованных и симфония «Манфред»), четыре сюиты, программная симфоническая музыка, балеты «Лебединое озеро», «Спящая красавица», «Щелкунчик» представляют чрезвычайно ценный вклад в мировую музыкальную культуру.</a:t>
            </a:r>
          </a:p>
        </p:txBody>
      </p:sp>
      <p:pic>
        <p:nvPicPr>
          <p:cNvPr id="6146" name="Picture 2" descr="фото"/>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220072" y="1484784"/>
            <a:ext cx="3600400" cy="477871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57322421"/>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4282" y="1285860"/>
            <a:ext cx="5508104" cy="6741368"/>
          </a:xfrm>
        </p:spPr>
        <p:txBody>
          <a:bodyPr>
            <a:normAutofit/>
          </a:bodyPr>
          <a:lstStyle/>
          <a:p>
            <a:r>
              <a:rPr lang="ru-RU" sz="1400" dirty="0"/>
              <a:t>В последний раз в жизни Чайковский встал за дирижёрский пульт в Петербурге за девять </a:t>
            </a:r>
            <a:r>
              <a:rPr lang="ru-RU" sz="1400" dirty="0" smtClean="0"/>
              <a:t>дней до </a:t>
            </a:r>
            <a:r>
              <a:rPr lang="ru-RU" sz="1400" dirty="0"/>
              <a:t>своей кончины ― 16 октября </a:t>
            </a:r>
            <a:r>
              <a:rPr lang="ru-RU" sz="1400" dirty="0" smtClean="0"/>
              <a:t>1893 </a:t>
            </a:r>
            <a:r>
              <a:rPr lang="ru-RU" sz="1400" dirty="0"/>
              <a:t>года. Во втором отделении этого концерта впервые прозвучала его Шестая, «Патетическая» </a:t>
            </a:r>
            <a:r>
              <a:rPr lang="ru-RU" sz="1400" dirty="0" smtClean="0"/>
              <a:t> симфония</a:t>
            </a:r>
            <a:r>
              <a:rPr lang="ru-RU" sz="1400" dirty="0"/>
              <a:t>.</a:t>
            </a:r>
          </a:p>
          <a:p>
            <a:r>
              <a:rPr lang="ru-RU" sz="1400" dirty="0"/>
              <a:t>Скончался в 3 часа пополуночи 25 октября (6 ноября по новому стилю) 1893 года от холеры «неожиданно и безвременно</a:t>
            </a:r>
            <a:r>
              <a:rPr lang="ru-RU" sz="1400" dirty="0" smtClean="0"/>
              <a:t>»</a:t>
            </a:r>
            <a:r>
              <a:rPr lang="ru-RU" sz="1400" dirty="0"/>
              <a:t> в квартире своего брата Модеста, в доме 13 на Малой Морской. Распоряжение похоронами, с Высочайшего соизволения, было возложено на дирекцию Императорских </a:t>
            </a:r>
            <a:r>
              <a:rPr lang="ru-RU" sz="1400" dirty="0" smtClean="0"/>
              <a:t>театров, </a:t>
            </a:r>
            <a:r>
              <a:rPr lang="ru-RU" sz="1400" dirty="0"/>
              <a:t>что явилось «примером единственным и вполне исключительным</a:t>
            </a:r>
            <a:r>
              <a:rPr lang="ru-RU" sz="1400" dirty="0" smtClean="0"/>
              <a:t>».</a:t>
            </a:r>
            <a:endParaRPr lang="ru-RU" sz="1400" dirty="0"/>
          </a:p>
          <a:p>
            <a:r>
              <a:rPr lang="ru-RU" sz="1400" dirty="0"/>
              <a:t>Вынос тела и погребение состоялось 28 октября; при выносе присутствовал, среди прочих, Принц Александр Петрович </a:t>
            </a:r>
            <a:r>
              <a:rPr lang="ru-RU" sz="1400" dirty="0" err="1"/>
              <a:t>Ольденбургский</a:t>
            </a:r>
            <a:r>
              <a:rPr lang="ru-RU" sz="1400" dirty="0"/>
              <a:t>; все расходы на погребение император Александр III повелел покрыть «из </a:t>
            </a:r>
            <a:r>
              <a:rPr lang="ru-RU" sz="1400" dirty="0" err="1"/>
              <a:t>Собственых</a:t>
            </a:r>
            <a:r>
              <a:rPr lang="ru-RU" sz="1400" dirty="0"/>
              <a:t> сумм Его Величества</a:t>
            </a:r>
            <a:r>
              <a:rPr lang="ru-RU" sz="1400" dirty="0" smtClean="0"/>
              <a:t>».</a:t>
            </a:r>
            <a:r>
              <a:rPr lang="ru-RU" sz="1400" dirty="0"/>
              <a:t> Отпевание в Казанском соборе совершил епископ Нарвский </a:t>
            </a:r>
            <a:r>
              <a:rPr lang="ru-RU" sz="1400" dirty="0" err="1"/>
              <a:t>Никандр</a:t>
            </a:r>
            <a:r>
              <a:rPr lang="ru-RU" sz="1400" dirty="0"/>
              <a:t> (Молчанов); пел хор певчих Казанского собора и хор Императорской русской оперы; «стены собора не могли вместить всех, желавших помолиться за упокой души Петра Ильича»; к литургии прибыл великий князь Константин </a:t>
            </a:r>
            <a:r>
              <a:rPr lang="ru-RU" sz="1400" dirty="0" smtClean="0"/>
              <a:t>Константинович. </a:t>
            </a:r>
            <a:r>
              <a:rPr lang="ru-RU" sz="1400" dirty="0"/>
              <a:t>Похоронен в Александро-Невской лавре в Некрополе мастеров </a:t>
            </a:r>
            <a:r>
              <a:rPr lang="ru-RU" sz="1400" dirty="0" smtClean="0"/>
              <a:t>искусств.</a:t>
            </a:r>
            <a:endParaRPr lang="ru-RU" sz="1400" dirty="0"/>
          </a:p>
          <a:p>
            <a:endParaRPr lang="ru-RU" dirty="0"/>
          </a:p>
        </p:txBody>
      </p:sp>
      <p:pic>
        <p:nvPicPr>
          <p:cNvPr id="1026" name="Picture 2" descr="http://upload.wikimedia.org/wikipedia/commons/thumb/1/1a/%D0%A4%D0%B5%D0%B4%D0%B5%D1%86%D0%BA%D0%B8%D0%B9_%D0%9F.%D0%A7%D0%B0%D0%B9%D0%BA%D0%BE%D0%B2%D1%81%D0%BA%D0%B8%D0%B9_%D0%A5%D0%B0%D1%80%D1%8C%D0%BA%D0%BE%D0%B2_1893.jpg/240px-%D0%A4%D0%B5%D0%B4%D0%B5%D1%86%D0%BA%D0%B8%D0%B9_%D0%9F.%D0%A7%D0%B0%D0%B9%D0%BA%D0%BE%D0%B2%D1%81%D0%BA%D0%B8%D0%B9_%D0%A5%D0%B0%D1%80%D1%8C%D0%BA%D0%BE%D0%B2_189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08104" y="692696"/>
            <a:ext cx="3294112" cy="471676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0715976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571480"/>
            <a:ext cx="8534400" cy="758952"/>
          </a:xfrm>
        </p:spPr>
        <p:txBody>
          <a:bodyPr>
            <a:normAutofit fontScale="90000"/>
          </a:bodyPr>
          <a:lstStyle/>
          <a:p>
            <a:r>
              <a:rPr lang="ru-RU" dirty="0"/>
              <a:t>Основные произведения</a:t>
            </a:r>
            <a:br>
              <a:rPr lang="ru-RU" dirty="0"/>
            </a:br>
            <a:endParaRPr lang="ru-RU" dirty="0"/>
          </a:p>
        </p:txBody>
      </p:sp>
      <p:sp>
        <p:nvSpPr>
          <p:cNvPr id="3" name="Объект 2"/>
          <p:cNvSpPr>
            <a:spLocks noGrp="1"/>
          </p:cNvSpPr>
          <p:nvPr>
            <p:ph idx="1"/>
          </p:nvPr>
        </p:nvSpPr>
        <p:spPr>
          <a:xfrm>
            <a:off x="457200" y="1052736"/>
            <a:ext cx="8686800" cy="5805264"/>
          </a:xfrm>
        </p:spPr>
        <p:txBody>
          <a:bodyPr>
            <a:normAutofit lnSpcReduction="10000"/>
          </a:bodyPr>
          <a:lstStyle/>
          <a:p>
            <a:r>
              <a:rPr lang="ru-RU" sz="2200" b="1" dirty="0"/>
              <a:t>Оперы</a:t>
            </a:r>
          </a:p>
          <a:p>
            <a:r>
              <a:rPr lang="ru-RU" sz="2200" dirty="0"/>
              <a:t>Воевода (1868)</a:t>
            </a:r>
          </a:p>
          <a:p>
            <a:r>
              <a:rPr lang="ru-RU" sz="2200" dirty="0"/>
              <a:t>Ундина (1869)</a:t>
            </a:r>
          </a:p>
          <a:p>
            <a:r>
              <a:rPr lang="ru-RU" sz="2200" dirty="0"/>
              <a:t>Опричник (1872)</a:t>
            </a:r>
          </a:p>
          <a:p>
            <a:r>
              <a:rPr lang="ru-RU" sz="2200" dirty="0"/>
              <a:t>Евгений Онегин (1878)</a:t>
            </a:r>
          </a:p>
          <a:p>
            <a:r>
              <a:rPr lang="ru-RU" sz="2200" dirty="0"/>
              <a:t>Орлеанская дева (1879)</a:t>
            </a:r>
          </a:p>
          <a:p>
            <a:r>
              <a:rPr lang="ru-RU" sz="2200" dirty="0"/>
              <a:t>Мазепа (1883)</a:t>
            </a:r>
          </a:p>
          <a:p>
            <a:r>
              <a:rPr lang="ru-RU" sz="2200" dirty="0"/>
              <a:t>Черевички (1885)</a:t>
            </a:r>
          </a:p>
          <a:p>
            <a:r>
              <a:rPr lang="ru-RU" sz="2200" dirty="0"/>
              <a:t>Чародейка (1887)</a:t>
            </a:r>
          </a:p>
          <a:p>
            <a:r>
              <a:rPr lang="ru-RU" sz="2200" dirty="0"/>
              <a:t>Пиковая дама (1890)</a:t>
            </a:r>
          </a:p>
          <a:p>
            <a:r>
              <a:rPr lang="ru-RU" sz="2200" dirty="0" smtClean="0"/>
              <a:t>Иолан</a:t>
            </a:r>
            <a:r>
              <a:rPr lang="ru-RU" sz="2200" dirty="0"/>
              <a:t>т</a:t>
            </a:r>
            <a:r>
              <a:rPr lang="ru-RU" sz="2200" dirty="0" smtClean="0"/>
              <a:t>а</a:t>
            </a:r>
            <a:r>
              <a:rPr lang="ru-RU" sz="2200" dirty="0"/>
              <a:t> (1891)</a:t>
            </a:r>
          </a:p>
          <a:p>
            <a:r>
              <a:rPr lang="ru-RU" sz="2200" b="1" dirty="0" smtClean="0"/>
              <a:t>Балеты</a:t>
            </a:r>
            <a:endParaRPr lang="ru-RU" sz="2200" b="1" dirty="0"/>
          </a:p>
          <a:p>
            <a:r>
              <a:rPr lang="ru-RU" sz="2200" dirty="0"/>
              <a:t>Лебединое озеро (1877)</a:t>
            </a:r>
          </a:p>
          <a:p>
            <a:r>
              <a:rPr lang="ru-RU" sz="2200" dirty="0"/>
              <a:t>Спящая красавица (1889)</a:t>
            </a:r>
          </a:p>
          <a:p>
            <a:r>
              <a:rPr lang="ru-RU" sz="2200" dirty="0"/>
              <a:t>Щелкунчик (1892)</a:t>
            </a:r>
          </a:p>
          <a:p>
            <a:endParaRPr lang="ru-RU" dirty="0"/>
          </a:p>
        </p:txBody>
      </p:sp>
    </p:spTree>
    <p:extLst>
      <p:ext uri="{BB962C8B-B14F-4D97-AF65-F5344CB8AC3E}">
        <p14:creationId xmlns="" xmlns:p14="http://schemas.microsoft.com/office/powerpoint/2010/main" val="353142248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40080" y="1500174"/>
            <a:ext cx="8503920" cy="4572000"/>
          </a:xfrm>
        </p:spPr>
        <p:txBody>
          <a:bodyPr>
            <a:normAutofit fontScale="77500" lnSpcReduction="20000"/>
          </a:bodyPr>
          <a:lstStyle/>
          <a:p>
            <a:r>
              <a:rPr lang="ru-RU" b="1" dirty="0"/>
              <a:t>Симфонии</a:t>
            </a:r>
          </a:p>
          <a:p>
            <a:r>
              <a:rPr lang="ru-RU" dirty="0"/>
              <a:t>Симфония № 1 «Зимние грезы» </a:t>
            </a:r>
            <a:r>
              <a:rPr lang="en-US" dirty="0" smtClean="0"/>
              <a:t> </a:t>
            </a:r>
            <a:r>
              <a:rPr lang="en-US" dirty="0"/>
              <a:t>(1866)</a:t>
            </a:r>
          </a:p>
          <a:p>
            <a:r>
              <a:rPr lang="ru-RU" dirty="0"/>
              <a:t>Симфония № 2 </a:t>
            </a:r>
            <a:r>
              <a:rPr lang="en-US" dirty="0" smtClean="0"/>
              <a:t> (</a:t>
            </a:r>
            <a:r>
              <a:rPr lang="en-US" dirty="0"/>
              <a:t>1872)</a:t>
            </a:r>
          </a:p>
          <a:p>
            <a:r>
              <a:rPr lang="ru-RU" dirty="0"/>
              <a:t>Симфония № 3 </a:t>
            </a:r>
            <a:r>
              <a:rPr lang="en-US" dirty="0" smtClean="0"/>
              <a:t> (</a:t>
            </a:r>
            <a:r>
              <a:rPr lang="en-US" dirty="0"/>
              <a:t>1875)</a:t>
            </a:r>
          </a:p>
          <a:p>
            <a:r>
              <a:rPr lang="ru-RU" dirty="0"/>
              <a:t>Симфония № 4 </a:t>
            </a:r>
            <a:r>
              <a:rPr lang="en-US" dirty="0" smtClean="0"/>
              <a:t> (1878</a:t>
            </a:r>
            <a:r>
              <a:rPr lang="en-US" dirty="0"/>
              <a:t>)</a:t>
            </a:r>
          </a:p>
          <a:p>
            <a:r>
              <a:rPr lang="en-US" dirty="0"/>
              <a:t>«</a:t>
            </a:r>
            <a:r>
              <a:rPr lang="ru-RU" dirty="0"/>
              <a:t>Манфред» — симфония (</a:t>
            </a:r>
            <a:r>
              <a:rPr lang="ru-RU" dirty="0" smtClean="0"/>
              <a:t>18</a:t>
            </a:r>
            <a:r>
              <a:rPr lang="en-US" dirty="0" smtClean="0"/>
              <a:t>8</a:t>
            </a:r>
            <a:r>
              <a:rPr lang="ru-RU" dirty="0" smtClean="0"/>
              <a:t>5</a:t>
            </a:r>
            <a:r>
              <a:rPr lang="ru-RU" dirty="0"/>
              <a:t>)</a:t>
            </a:r>
          </a:p>
          <a:p>
            <a:r>
              <a:rPr lang="ru-RU" dirty="0"/>
              <a:t>Симфония № 5 (1888)</a:t>
            </a:r>
          </a:p>
          <a:p>
            <a:r>
              <a:rPr lang="ru-RU" dirty="0"/>
              <a:t>Симфония № </a:t>
            </a:r>
            <a:r>
              <a:rPr lang="ru-RU" dirty="0" smtClean="0"/>
              <a:t>6</a:t>
            </a:r>
            <a:r>
              <a:rPr lang="ru-RU" dirty="0"/>
              <a:t> </a:t>
            </a:r>
            <a:r>
              <a:rPr lang="en-US" dirty="0" smtClean="0"/>
              <a:t> (</a:t>
            </a:r>
            <a:r>
              <a:rPr lang="en-US" dirty="0"/>
              <a:t>1893)</a:t>
            </a:r>
          </a:p>
          <a:p>
            <a:r>
              <a:rPr lang="ru-RU" b="1" dirty="0" smtClean="0"/>
              <a:t>Сюиты</a:t>
            </a:r>
            <a:endParaRPr lang="ru-RU" b="1" dirty="0"/>
          </a:p>
          <a:p>
            <a:r>
              <a:rPr lang="ru-RU" dirty="0"/>
              <a:t>Сюита № 1 </a:t>
            </a:r>
            <a:r>
              <a:rPr lang="en-US" dirty="0"/>
              <a:t>op. 43 (1879)</a:t>
            </a:r>
          </a:p>
          <a:p>
            <a:r>
              <a:rPr lang="ru-RU" dirty="0"/>
              <a:t>Сюита № 2 </a:t>
            </a:r>
            <a:r>
              <a:rPr lang="en-US" dirty="0"/>
              <a:t>op. 53 (1883)</a:t>
            </a:r>
          </a:p>
          <a:p>
            <a:r>
              <a:rPr lang="ru-RU" dirty="0"/>
              <a:t>Сюита № 3 </a:t>
            </a:r>
            <a:r>
              <a:rPr lang="en-US" dirty="0"/>
              <a:t>op. 55 (1884)</a:t>
            </a:r>
          </a:p>
          <a:p>
            <a:r>
              <a:rPr lang="ru-RU" dirty="0"/>
              <a:t>Сюита № 4 </a:t>
            </a:r>
            <a:r>
              <a:rPr lang="ru-RU" dirty="0" err="1"/>
              <a:t>Моцартиана</a:t>
            </a:r>
            <a:r>
              <a:rPr lang="ru-RU" dirty="0"/>
              <a:t> </a:t>
            </a:r>
            <a:r>
              <a:rPr lang="en-US" dirty="0" smtClean="0"/>
              <a:t> </a:t>
            </a:r>
            <a:r>
              <a:rPr lang="en-US" dirty="0"/>
              <a:t>(1887)</a:t>
            </a:r>
          </a:p>
          <a:p>
            <a:r>
              <a:rPr lang="ru-RU" dirty="0"/>
              <a:t>Щелкунчик, сюита для балета </a:t>
            </a:r>
            <a:r>
              <a:rPr lang="en-US" dirty="0" smtClean="0"/>
              <a:t>(</a:t>
            </a:r>
            <a:r>
              <a:rPr lang="en-US" dirty="0"/>
              <a:t>1892)</a:t>
            </a:r>
          </a:p>
          <a:p>
            <a:endParaRPr lang="ru-RU" dirty="0"/>
          </a:p>
        </p:txBody>
      </p:sp>
    </p:spTree>
    <p:extLst>
      <p:ext uri="{BB962C8B-B14F-4D97-AF65-F5344CB8AC3E}">
        <p14:creationId xmlns="" xmlns:p14="http://schemas.microsoft.com/office/powerpoint/2010/main" val="344926743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534400" cy="758952"/>
          </a:xfrm>
        </p:spPr>
        <p:txBody>
          <a:bodyPr>
            <a:normAutofit fontScale="90000"/>
          </a:bodyPr>
          <a:lstStyle/>
          <a:p>
            <a:r>
              <a:rPr lang="ru-RU" dirty="0"/>
              <a:t>Биография</a:t>
            </a:r>
            <a:br>
              <a:rPr lang="ru-RU" dirty="0"/>
            </a:br>
            <a:endParaRPr lang="ru-RU" dirty="0"/>
          </a:p>
        </p:txBody>
      </p:sp>
      <p:sp>
        <p:nvSpPr>
          <p:cNvPr id="3" name="Объект 2"/>
          <p:cNvSpPr>
            <a:spLocks noGrp="1"/>
          </p:cNvSpPr>
          <p:nvPr>
            <p:ph idx="1"/>
          </p:nvPr>
        </p:nvSpPr>
        <p:spPr>
          <a:xfrm>
            <a:off x="0" y="1500174"/>
            <a:ext cx="6012160" cy="5949280"/>
          </a:xfrm>
        </p:spPr>
        <p:txBody>
          <a:bodyPr>
            <a:noAutofit/>
          </a:bodyPr>
          <a:lstStyle/>
          <a:p>
            <a:r>
              <a:rPr lang="ru-RU" sz="1400" dirty="0"/>
              <a:t>Родился 25 апреля 1840 года в селении при Камско-Воткинском заводе Вятской </a:t>
            </a:r>
            <a:r>
              <a:rPr lang="ru-RU" sz="1400" dirty="0" smtClean="0"/>
              <a:t>губернии. </a:t>
            </a:r>
            <a:r>
              <a:rPr lang="ru-RU" sz="1400" dirty="0"/>
              <a:t>Его отец — Илья Петрович </a:t>
            </a:r>
            <a:r>
              <a:rPr lang="ru-RU" sz="1400" dirty="0" smtClean="0"/>
              <a:t>Чайковский</a:t>
            </a:r>
            <a:r>
              <a:rPr lang="ru-RU" sz="1400" dirty="0"/>
              <a:t> — выдающийся русский инженер, был сыном Петра Фёдоровича Чайки, который родился в 1745 году в селе </a:t>
            </a:r>
            <a:r>
              <a:rPr lang="ru-RU" sz="1400" dirty="0" smtClean="0"/>
              <a:t>Николаевка</a:t>
            </a:r>
            <a:r>
              <a:rPr lang="ru-RU" sz="1400" dirty="0"/>
              <a:t> </a:t>
            </a:r>
            <a:r>
              <a:rPr lang="ru-RU" sz="1400" dirty="0" smtClean="0"/>
              <a:t>возле</a:t>
            </a:r>
            <a:r>
              <a:rPr lang="ru-RU" sz="1400" dirty="0"/>
              <a:t> </a:t>
            </a:r>
            <a:r>
              <a:rPr lang="ru-RU" sz="1400" dirty="0" smtClean="0"/>
              <a:t>Полтавы, </a:t>
            </a:r>
            <a:r>
              <a:rPr lang="ru-RU" sz="1400" dirty="0"/>
              <a:t>позже сменил свою фамилию на Чайковский. Он был вторым ребёнком Фёдора Чайки </a:t>
            </a:r>
            <a:r>
              <a:rPr lang="ru-RU" sz="1400" dirty="0" smtClean="0"/>
              <a:t> </a:t>
            </a:r>
            <a:r>
              <a:rPr lang="ru-RU" sz="1400" dirty="0"/>
              <a:t>и его жены Анны </a:t>
            </a:r>
            <a:r>
              <a:rPr lang="ru-RU" sz="1400" dirty="0" smtClean="0"/>
              <a:t>. </a:t>
            </a:r>
            <a:r>
              <a:rPr lang="ru-RU" sz="1400" dirty="0"/>
              <a:t>Пётр Фёдорович учился в семинарии в Киеве, позже получил медицинское образование в Петербурге. С 1770 по 1777 год служил в армии ассистентом военного врача, позже стал офицером </a:t>
            </a:r>
            <a:r>
              <a:rPr lang="ru-RU" sz="1400" dirty="0" err="1"/>
              <a:t>медслужбы</a:t>
            </a:r>
            <a:r>
              <a:rPr lang="ru-RU" sz="1400" dirty="0"/>
              <a:t> в Кунгуре, Пермской губернии. В 1782 году был переведён в Вятку </a:t>
            </a:r>
            <a:r>
              <a:rPr lang="ru-RU" sz="1400" dirty="0" smtClean="0"/>
              <a:t>. </a:t>
            </a:r>
            <a:r>
              <a:rPr lang="ru-RU" sz="1400" dirty="0"/>
              <a:t>В 1776 году женился на Анастасии Степановне </a:t>
            </a:r>
            <a:r>
              <a:rPr lang="ru-RU" sz="1400" dirty="0" err="1"/>
              <a:t>Посоховой</a:t>
            </a:r>
            <a:r>
              <a:rPr lang="ru-RU" sz="1400" dirty="0"/>
              <a:t> </a:t>
            </a:r>
            <a:r>
              <a:rPr lang="ru-RU" sz="1400" dirty="0" smtClean="0"/>
              <a:t>, </a:t>
            </a:r>
            <a:r>
              <a:rPr lang="ru-RU" sz="1400" dirty="0"/>
              <a:t>у них было 11 детей. Илья Петрович, отец композитора, был 10-м </a:t>
            </a:r>
            <a:r>
              <a:rPr lang="ru-RU" sz="1400" dirty="0" smtClean="0"/>
              <a:t>ребёнком. </a:t>
            </a:r>
            <a:r>
              <a:rPr lang="ru-RU" sz="1400" dirty="0"/>
              <a:t>Он, окончив Горный кадетский корпус в Петербурге, был зачислен на службу в Департамент горных и соляных дел. Овдовев в 1833 году, он женился на Александре Андреевне </a:t>
            </a:r>
            <a:r>
              <a:rPr lang="ru-RU" sz="1400" dirty="0" err="1"/>
              <a:t>Ассиер</a:t>
            </a:r>
            <a:r>
              <a:rPr lang="ru-RU" sz="1400" dirty="0"/>
              <a:t>, с которой в 1837 </a:t>
            </a:r>
            <a:r>
              <a:rPr lang="ru-RU" sz="1400" dirty="0" smtClean="0"/>
              <a:t>году</a:t>
            </a:r>
            <a:r>
              <a:rPr lang="ru-RU" sz="1400" dirty="0"/>
              <a:t> </a:t>
            </a:r>
            <a:r>
              <a:rPr lang="ru-RU" sz="1400" dirty="0" smtClean="0"/>
              <a:t>переехал </a:t>
            </a:r>
            <a:r>
              <a:rPr lang="ru-RU" sz="1400" dirty="0"/>
              <a:t>на Урал, куда получил назначение на пост начальника Камско-</a:t>
            </a:r>
            <a:r>
              <a:rPr lang="ru-RU" sz="1400" dirty="0" err="1"/>
              <a:t>Воткинского</a:t>
            </a:r>
            <a:r>
              <a:rPr lang="ru-RU" sz="1400" dirty="0"/>
              <a:t> сталелитейного завода. Пётр был вторым ребёнком в семье: в 1838 году родился его старший брат Николай, в 1842 году — сестра Александра (в замужестве Давыдова) и Ипполит. Братья-близнецы Анатолий и Модест появились на свет в 1850 году.</a:t>
            </a:r>
          </a:p>
        </p:txBody>
      </p:sp>
      <p:pic>
        <p:nvPicPr>
          <p:cNvPr id="7170" name="Picture 2" descr="Картинка 4 из 121920"/>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2160" y="1556792"/>
            <a:ext cx="3131839" cy="439248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7020350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2844" y="1500174"/>
            <a:ext cx="4860032" cy="6669360"/>
          </a:xfrm>
        </p:spPr>
        <p:txBody>
          <a:bodyPr>
            <a:normAutofit/>
          </a:bodyPr>
          <a:lstStyle/>
          <a:p>
            <a:r>
              <a:rPr lang="ru-RU" sz="1600" dirty="0"/>
              <a:t>Родители Петра Ильича любили музыку. Его мать играла на фортепиано и пела, в доме стоял механический орган — </a:t>
            </a:r>
            <a:r>
              <a:rPr lang="ru-RU" sz="1600" dirty="0" err="1"/>
              <a:t>оркестрина</a:t>
            </a:r>
            <a:r>
              <a:rPr lang="ru-RU" sz="1600" dirty="0"/>
              <a:t>, в исполнении которого маленький Пётр впервые </a:t>
            </a:r>
            <a:r>
              <a:rPr lang="ru-RU" sz="1600" dirty="0" smtClean="0"/>
              <a:t>услышал «</a:t>
            </a:r>
            <a:r>
              <a:rPr lang="ru-RU" sz="1600" dirty="0"/>
              <a:t>Дон Жуана» Моцарта. Пока семья жила в Воткинске, им часто доводилось слышать по вечерам мелодичные народные песни рабочих завода и крестьян. Из письма гувернантки Фанни </a:t>
            </a:r>
            <a:r>
              <a:rPr lang="ru-RU" sz="1600" dirty="0" err="1"/>
              <a:t>Дюрбах</a:t>
            </a:r>
            <a:r>
              <a:rPr lang="ru-RU" sz="1600" dirty="0"/>
              <a:t> Петру Ильичу: «Я особенно любила тихие мягкие вечера в конце лета… с балкона мы слушали нежные и грустные песни, только они одни нарушали тишину этих чудных ночей. Вы должны помнить их, никто из вас тогда не ложился спать. Если Вы запомнили эти мелодии, положите их на музыку. Вы очаруете тех, кто не сможет слышать их в вашей стране».</a:t>
            </a:r>
          </a:p>
        </p:txBody>
      </p:sp>
      <p:pic>
        <p:nvPicPr>
          <p:cNvPr id="8194" name="Picture 2" descr="Картинка 10 из 121920"/>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878341" y="836712"/>
            <a:ext cx="4104456" cy="525658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3102664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2844" y="1500174"/>
            <a:ext cx="5904656" cy="6840760"/>
          </a:xfrm>
        </p:spPr>
        <p:txBody>
          <a:bodyPr>
            <a:normAutofit/>
          </a:bodyPr>
          <a:lstStyle/>
          <a:p>
            <a:r>
              <a:rPr lang="ru-RU" sz="1400" dirty="0"/>
              <a:t>В 1849 </a:t>
            </a:r>
            <a:r>
              <a:rPr lang="ru-RU" sz="1400" dirty="0" smtClean="0"/>
              <a:t>году</a:t>
            </a:r>
            <a:r>
              <a:rPr lang="ru-RU" sz="1400" dirty="0"/>
              <a:t> </a:t>
            </a:r>
            <a:r>
              <a:rPr lang="ru-RU" sz="1400" dirty="0" smtClean="0"/>
              <a:t>семья </a:t>
            </a:r>
            <a:r>
              <a:rPr lang="ru-RU" sz="1400" dirty="0"/>
              <a:t>переехала в город Алапаевск </a:t>
            </a:r>
            <a:r>
              <a:rPr lang="ru-RU" sz="1400" dirty="0" smtClean="0"/>
              <a:t>а </a:t>
            </a:r>
            <a:r>
              <a:rPr lang="ru-RU" sz="1400" dirty="0"/>
              <a:t>в 1850 году — в </a:t>
            </a:r>
            <a:r>
              <a:rPr lang="ru-RU" sz="1400" dirty="0" smtClean="0"/>
              <a:t>Санкт-Петербург</a:t>
            </a:r>
            <a:r>
              <a:rPr lang="ru-RU" sz="1400" dirty="0"/>
              <a:t>. Чувствуя себя низшими по статусу из-за скромного происхождения, в 1850 году родители отправляют Чайковского в Императорское училище правоведения, находившееся вблизи </a:t>
            </a:r>
            <a:r>
              <a:rPr lang="ru-RU" sz="1400" dirty="0" smtClean="0"/>
              <a:t>от улицы</a:t>
            </a:r>
            <a:r>
              <a:rPr lang="ru-RU" sz="1400" dirty="0"/>
              <a:t>, ныне носящей имя композитора. Чайковский провёл 2 года за границей, в 1300 км от родного дома, так как возраст поступления в училище составлял 12 лет. Для Чайковского разлука с матерью была очень сильной душевной травмой. В 1852 году, поступив в училище, он начал серьёзно заниматься музыкой, которую преподавали факультативно. Чайковский был известен как неплохой пианист и хорошо импровизировал. С 16 лет начал уделять большее внимание музыке, занимаясь у известного педагога </a:t>
            </a:r>
            <a:r>
              <a:rPr lang="ru-RU" sz="1400" dirty="0" err="1"/>
              <a:t>Луиджи</a:t>
            </a:r>
            <a:r>
              <a:rPr lang="ru-RU" sz="1400" dirty="0"/>
              <a:t> </a:t>
            </a:r>
            <a:r>
              <a:rPr lang="ru-RU" sz="1400" dirty="0" err="1"/>
              <a:t>Пиччоли</a:t>
            </a:r>
            <a:r>
              <a:rPr lang="ru-RU" sz="1400" dirty="0"/>
              <a:t>; затем наставником будущего композитора стал Рудольф </a:t>
            </a:r>
            <a:r>
              <a:rPr lang="ru-RU" sz="1400" dirty="0" err="1"/>
              <a:t>Кюндингер</a:t>
            </a:r>
            <a:r>
              <a:rPr lang="ru-RU" sz="1400" dirty="0"/>
              <a:t>.</a:t>
            </a:r>
          </a:p>
          <a:p>
            <a:r>
              <a:rPr lang="ru-RU" sz="1400" dirty="0"/>
              <a:t>Портрет Петра Ильича Чайковского</a:t>
            </a:r>
          </a:p>
          <a:p>
            <a:r>
              <a:rPr lang="ru-RU" sz="1400" dirty="0"/>
              <a:t>Окончив училище в 1859 году, Чайковский получил чин титулярного советника и начал работать в Министерстве юстиции. В свободное от службы время посещал оперный театр, где на него сильное впечатление оказывали постановки опер Моцарта и Глинки.</a:t>
            </a:r>
          </a:p>
          <a:p>
            <a:endParaRPr lang="ru-RU" sz="1400" dirty="0"/>
          </a:p>
        </p:txBody>
      </p:sp>
      <p:pic>
        <p:nvPicPr>
          <p:cNvPr id="10242" name="Picture 2" descr="Картинка 32 из 121920"/>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2160" y="1772816"/>
            <a:ext cx="3131840" cy="482453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2266918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4282" y="1500174"/>
            <a:ext cx="5544616" cy="6840760"/>
          </a:xfrm>
        </p:spPr>
        <p:txBody>
          <a:bodyPr>
            <a:normAutofit fontScale="40000" lnSpcReduction="20000"/>
          </a:bodyPr>
          <a:lstStyle/>
          <a:p>
            <a:r>
              <a:rPr lang="ru-RU" sz="3500" dirty="0"/>
              <a:t>В 1861 году поступил в Музыкальные классы Русского музыкального </a:t>
            </a:r>
            <a:r>
              <a:rPr lang="ru-RU" sz="3500" dirty="0" smtClean="0"/>
              <a:t>общества, </a:t>
            </a:r>
            <a:r>
              <a:rPr lang="ru-RU" sz="3500" dirty="0"/>
              <a:t>а после преобразования их в 1862 году в Петербургскую консерваторию стал одним из первых её студентов по классу композиции. Его учителями в консерватории были Николай Иванович </a:t>
            </a:r>
            <a:r>
              <a:rPr lang="ru-RU" sz="3500" dirty="0" smtClean="0"/>
              <a:t>Заремба </a:t>
            </a:r>
            <a:r>
              <a:rPr lang="ru-RU" sz="3500" dirty="0"/>
              <a:t>и Антон Григорьевич </a:t>
            </a:r>
            <a:r>
              <a:rPr lang="ru-RU" sz="3500" dirty="0" smtClean="0"/>
              <a:t>Рубинштейн. </a:t>
            </a:r>
            <a:r>
              <a:rPr lang="ru-RU" sz="3500" dirty="0"/>
              <a:t>По настоянию последнего он бросил службу и целиком отдался музыке. В 1865 году окончил курс консерватории с большой серебряной медалью, написав кантату на оду Шиллера «К радости»; другие его консерваторские работы — увертюра к пьесе Островского «Гроза» и танцы сенных девушек, включенные впоследствии в оперу «Воевода».</a:t>
            </a:r>
          </a:p>
          <a:p>
            <a:r>
              <a:rPr lang="ru-RU" sz="3500" dirty="0"/>
              <a:t>По окончании консерватории, по приглашению Николая Рубинштейна, переехал в Москву, где получил место профессора классов свободного сочинения, гармонии, теории и инструментовки в только что основанной консерватории.</a:t>
            </a:r>
          </a:p>
          <a:p>
            <a:r>
              <a:rPr lang="ru-RU" sz="3500" dirty="0"/>
              <a:t>В 1868 году впервые выступил в печати как музыкальный критик и познакомился с группой петербургских композиторов ― членов «Могучей кучки». Несмотря на разность творческих взглядов, между ним и «кучкистами» сложились дружеские отношения. У Чайковского проявляется интерес к программной музыке, и по совету главы «Могучей кучки» </a:t>
            </a:r>
            <a:r>
              <a:rPr lang="ru-RU" sz="3500" dirty="0" err="1"/>
              <a:t>Милия</a:t>
            </a:r>
            <a:r>
              <a:rPr lang="ru-RU" sz="3500" dirty="0"/>
              <a:t> </a:t>
            </a:r>
            <a:r>
              <a:rPr lang="ru-RU" sz="3500" dirty="0" smtClean="0"/>
              <a:t>Балакирева он </a:t>
            </a:r>
            <a:r>
              <a:rPr lang="ru-RU" sz="3500" dirty="0"/>
              <a:t>пишет увертюру-фантазию «Ромео и Джульетта» по одноимённой трагедии Шекспира </a:t>
            </a:r>
            <a:r>
              <a:rPr lang="ru-RU" sz="3500" dirty="0" smtClean="0"/>
              <a:t>, </a:t>
            </a:r>
            <a:r>
              <a:rPr lang="ru-RU" sz="3500" dirty="0"/>
              <a:t>а критик В. В. Стасов подсказал ему замысел симфонической фантазии «Буря» </a:t>
            </a:r>
            <a:r>
              <a:rPr lang="ru-RU" sz="3500" dirty="0" smtClean="0"/>
              <a:t>.</a:t>
            </a:r>
            <a:endParaRPr lang="ru-RU" sz="3500" dirty="0"/>
          </a:p>
          <a:p>
            <a:endParaRPr lang="ru-RU" dirty="0"/>
          </a:p>
        </p:txBody>
      </p:sp>
      <p:pic>
        <p:nvPicPr>
          <p:cNvPr id="9218" name="Picture 2" descr="Картинка 27 из 121920"/>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96136" y="1700808"/>
            <a:ext cx="3347864" cy="280831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3313157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4282" y="1571612"/>
            <a:ext cx="5508104" cy="7272808"/>
          </a:xfrm>
        </p:spPr>
        <p:txBody>
          <a:bodyPr>
            <a:normAutofit/>
          </a:bodyPr>
          <a:lstStyle/>
          <a:p>
            <a:r>
              <a:rPr lang="ru-RU" sz="1200" dirty="0"/>
              <a:t>В том же году познакомился с Дезире </a:t>
            </a:r>
            <a:r>
              <a:rPr lang="ru-RU" sz="1200" dirty="0" err="1"/>
              <a:t>Арто</a:t>
            </a:r>
            <a:r>
              <a:rPr lang="ru-RU" sz="1200" dirty="0"/>
              <a:t>. Он посвятил ей Романс </a:t>
            </a:r>
            <a:r>
              <a:rPr lang="ru-RU" sz="1200" dirty="0" err="1"/>
              <a:t>op</a:t>
            </a:r>
            <a:r>
              <a:rPr lang="ru-RU" sz="1200" dirty="0"/>
              <a:t>. 5 и, как утверждается, закодировал её имя в текстах «Концерта для фортепиано с оркестром № 1» и симфонической поэмы «Фатум</a:t>
            </a:r>
            <a:r>
              <a:rPr lang="ru-RU" sz="1200" dirty="0" smtClean="0"/>
              <a:t>». </a:t>
            </a:r>
            <a:r>
              <a:rPr lang="ru-RU" sz="1200" dirty="0"/>
              <a:t>Они планировали </a:t>
            </a:r>
            <a:r>
              <a:rPr lang="ru-RU" sz="1200" dirty="0" smtClean="0"/>
              <a:t>пожениться, </a:t>
            </a:r>
            <a:r>
              <a:rPr lang="ru-RU" sz="1200" dirty="0"/>
              <a:t>но 15 сентября 1869 Дезире неожиданно вышла замуж за испанского певца-баритона </a:t>
            </a:r>
            <a:r>
              <a:rPr lang="ru-RU" sz="1200" dirty="0" err="1"/>
              <a:t>Мариано</a:t>
            </a:r>
            <a:r>
              <a:rPr lang="ru-RU" sz="1200" dirty="0"/>
              <a:t> </a:t>
            </a:r>
            <a:r>
              <a:rPr lang="ru-RU" sz="1200" dirty="0" err="1"/>
              <a:t>Падилью</a:t>
            </a:r>
            <a:r>
              <a:rPr lang="ru-RU" sz="1200" dirty="0"/>
              <a:t>-и-</a:t>
            </a:r>
            <a:r>
              <a:rPr lang="ru-RU" sz="1200" dirty="0" err="1"/>
              <a:t>Рамоса</a:t>
            </a:r>
            <a:r>
              <a:rPr lang="ru-RU" sz="1200" dirty="0"/>
              <a:t>. Спустя 19 лет, в октябре 1888 года, Чайковский по просьбе Дезире написал Шесть романсов </a:t>
            </a:r>
            <a:r>
              <a:rPr lang="ru-RU" sz="1200" dirty="0" err="1"/>
              <a:t>Op</a:t>
            </a:r>
            <a:r>
              <a:rPr lang="ru-RU" sz="1200" dirty="0"/>
              <a:t>. 65.</a:t>
            </a:r>
          </a:p>
          <a:p>
            <a:r>
              <a:rPr lang="ru-RU" sz="1200" dirty="0"/>
              <a:t>1870-е годы в творчестве Чайковского ― период творческих исканий; его привлекают историческое прошлое России, русский народный быт, тема человеческой судьбы. В это время он пишет такие сочинения, как оперы «Опричник» и «Кузнец </a:t>
            </a:r>
            <a:r>
              <a:rPr lang="ru-RU" sz="1200" dirty="0" smtClean="0"/>
              <a:t> </a:t>
            </a:r>
            <a:r>
              <a:rPr lang="ru-RU" sz="1200" dirty="0" err="1" smtClean="0"/>
              <a:t>Вакула</a:t>
            </a:r>
            <a:r>
              <a:rPr lang="ru-RU" sz="1200" dirty="0"/>
              <a:t>», музыка к драме Островского «Снегурочка», балет «Лебединое озеро», Вторая и Третья симфонии, фантазия «Франческа да Римини», Первый фортепианный концерт, Вариации на тему рококо для виолончели с оркестром, три струнных квартета и другие.</a:t>
            </a:r>
          </a:p>
          <a:p>
            <a:r>
              <a:rPr lang="ru-RU" sz="1200" dirty="0"/>
              <a:t>Написал по заказу организационного комитета к открытию Политехнической выставки кантату «В память 200-летия рождения Петра Великого» на слова Я. П. Полонского. Кантата впервые была исполнена 31 мая 1872 года </a:t>
            </a:r>
            <a:r>
              <a:rPr lang="ru-RU" sz="1200" dirty="0" smtClean="0"/>
              <a:t>на Троицком </a:t>
            </a:r>
            <a:r>
              <a:rPr lang="ru-RU" sz="1200" dirty="0"/>
              <a:t>мосту в Кремле под специально построенным </a:t>
            </a:r>
            <a:r>
              <a:rPr lang="ru-RU" sz="1200" dirty="0" smtClean="0"/>
              <a:t>навесом.</a:t>
            </a:r>
            <a:endParaRPr lang="ru-RU" sz="1200" dirty="0"/>
          </a:p>
          <a:p>
            <a:r>
              <a:rPr lang="ru-RU" sz="1200" dirty="0"/>
              <a:t>С 1872 по 1876 год работал музыкальным критиком в газете «Русские ведомости», имевшей репутацию лево-либерального органа печати.</a:t>
            </a:r>
          </a:p>
          <a:p>
            <a:endParaRPr lang="ru-RU" dirty="0"/>
          </a:p>
        </p:txBody>
      </p:sp>
      <p:pic>
        <p:nvPicPr>
          <p:cNvPr id="5122" name="Picture 2" descr="http://upload.wikimedia.org/wikipedia/commons/thumb/1/16/Der_junge_Tschaikowski.jpg/220px-Der_junge_Tschaikowski.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24128" y="980728"/>
            <a:ext cx="3240360" cy="439938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0030139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42844" y="1500174"/>
            <a:ext cx="4716016" cy="6669360"/>
          </a:xfrm>
        </p:spPr>
        <p:txBody>
          <a:bodyPr>
            <a:normAutofit/>
          </a:bodyPr>
          <a:lstStyle/>
          <a:p>
            <a:r>
              <a:rPr lang="ru-RU" sz="1400" dirty="0"/>
              <a:t>В июле 1877 года, увлёкшись сочинением оперы «Евгений Онегин», а также чтобы покончить с различными слухами и сплетнями по поводу своей личной жизни, импульсивно женился на бывшей консерваторской студентке Антонине Милюковой, которая была младше его на 8 лет. Особенности личной жизни композитора объясняются его гомосексуальностью, ставшей причиной того, что его брак через несколько недель </a:t>
            </a:r>
            <a:r>
              <a:rPr lang="ru-RU" sz="1400" dirty="0" smtClean="0"/>
              <a:t>распался, </a:t>
            </a:r>
            <a:r>
              <a:rPr lang="ru-RU" sz="1400" dirty="0"/>
              <a:t>по мнению ряда искусствоведов этот факт биографии имел отражение в его </a:t>
            </a:r>
            <a:r>
              <a:rPr lang="ru-RU" sz="1400" dirty="0" smtClean="0"/>
              <a:t>творчестве. </a:t>
            </a:r>
            <a:r>
              <a:rPr lang="ru-RU" sz="1400" dirty="0"/>
              <a:t>В силу различных обстоятельств супруги так и не смогли никогда развестись и жили раздельно.</a:t>
            </a:r>
          </a:p>
          <a:p>
            <a:r>
              <a:rPr lang="ru-RU" sz="1400" dirty="0"/>
              <a:t>В 1878 году оставил пост в Московской консерватории и уехал за границу. Моральную и материальную поддержку ему в этот период оказала Надежда фон Мекк, с которой Чайковский в 1876―1890 годы вёл обширную переписку, но никогда не </a:t>
            </a:r>
            <a:r>
              <a:rPr lang="ru-RU" sz="1400" dirty="0" smtClean="0"/>
              <a:t>встречался. </a:t>
            </a:r>
            <a:r>
              <a:rPr lang="ru-RU" sz="1400" dirty="0"/>
              <a:t>Фон Мекк посвящена одна из работ Чайковского этого периода ― Четвёртая симфония (1877).</a:t>
            </a:r>
          </a:p>
          <a:p>
            <a:endParaRPr lang="ru-RU" sz="1400" dirty="0"/>
          </a:p>
        </p:txBody>
      </p:sp>
      <p:pic>
        <p:nvPicPr>
          <p:cNvPr id="4098" name="Picture 2" descr="http://upload.wikimedia.org/wikipedia/commons/thumb/d/d7/Portr%C3%A4t_des_Komponisten_Pjotr_I._Tschaikowski_%281840-1893%29.jpg/220px-Portr%C3%A4t_des_Komponisten_Pjotr_I._Tschaikowski_%281840-1893%29.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716016" y="469816"/>
            <a:ext cx="4142367" cy="532859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5416533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428736"/>
            <a:ext cx="5580112" cy="6480720"/>
          </a:xfrm>
        </p:spPr>
        <p:txBody>
          <a:bodyPr>
            <a:normAutofit/>
          </a:bodyPr>
          <a:lstStyle/>
          <a:p>
            <a:r>
              <a:rPr lang="ru-RU" sz="1400" dirty="0"/>
              <a:t>В мае 1881 </a:t>
            </a:r>
            <a:r>
              <a:rPr lang="ru-RU" sz="1400" dirty="0" smtClean="0"/>
              <a:t>года обратился </a:t>
            </a:r>
            <a:r>
              <a:rPr lang="ru-RU" sz="1400" dirty="0"/>
              <a:t>с просьбой о выдаче ему из казённых сумм трёх тысяч рублей серебром заимообразно: «то есть, чтобы долг мой казне постепенно погашался причитающейся мне из дирекции Императорских театров поспектакльной платой</a:t>
            </a:r>
            <a:r>
              <a:rPr lang="ru-RU" sz="1400" dirty="0" smtClean="0"/>
              <a:t>». </a:t>
            </a:r>
            <a:r>
              <a:rPr lang="ru-RU" sz="1400" dirty="0"/>
              <a:t>Просьба была адресована императору Александру III, но само письмо было направлено обер-прокурору Святейшего Синода К. П. Победоносцеву — ввиду того, что последний был «единственный из приближённых к Государю сановников, которому я имею честь быть лично известным</a:t>
            </a:r>
            <a:r>
              <a:rPr lang="ru-RU" sz="1400" dirty="0" smtClean="0"/>
              <a:t>». </a:t>
            </a:r>
            <a:r>
              <a:rPr lang="ru-RU" sz="1400" dirty="0"/>
              <a:t>Чайковский пояснял причину своего обращения следующим образом: «Сумма эта освободила бы меня от долгов (сделанных по необходимости как моей собственной, так и некоторых моих близких) и возвратила бы мне тот душевный мир, которого жаждет душа моя</a:t>
            </a:r>
            <a:r>
              <a:rPr lang="ru-RU" sz="1400" dirty="0" smtClean="0"/>
              <a:t>.»</a:t>
            </a:r>
            <a:r>
              <a:rPr lang="ru-RU" sz="1400" dirty="0"/>
              <a:t> По докладу обер-прокурора, император переслал Победоносцеву для Чайковского 3 тысячи рублей в безвозвратное </a:t>
            </a:r>
            <a:r>
              <a:rPr lang="ru-RU" sz="1400" dirty="0" smtClean="0"/>
              <a:t>пособие. </a:t>
            </a:r>
            <a:r>
              <a:rPr lang="ru-RU" sz="1400" dirty="0"/>
              <a:t>Чайковский благодарил императора и Победоносцева; последнему, в частности, писал: «&lt;…&gt; Я глубоко тронут той формой, в которой выразилось внимание Государя к моей просьбе. &lt;…&gt; словами так трудно выразить то чувство умиления и любви, которое возбуждает во мне Государь</a:t>
            </a:r>
            <a:r>
              <a:rPr lang="ru-RU" sz="1400" dirty="0" smtClean="0"/>
              <a:t>.»</a:t>
            </a:r>
            <a:endParaRPr lang="ru-RU" sz="1400" dirty="0"/>
          </a:p>
        </p:txBody>
      </p:sp>
      <p:pic>
        <p:nvPicPr>
          <p:cNvPr id="3074" name="Picture 2" descr="http://upload.wikimedia.org/wikipedia/commons/thumb/d/de/Tchaikovsky_Grave.jpg/220px-Tchaikovsky_Grave.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112" y="535776"/>
            <a:ext cx="3563888" cy="541350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5829485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428736"/>
            <a:ext cx="5364088" cy="6552728"/>
          </a:xfrm>
        </p:spPr>
        <p:txBody>
          <a:bodyPr>
            <a:normAutofit/>
          </a:bodyPr>
          <a:lstStyle/>
          <a:p>
            <a:r>
              <a:rPr lang="ru-RU" sz="1500" dirty="0"/>
              <a:t>В середине </a:t>
            </a:r>
            <a:r>
              <a:rPr lang="ru-RU" sz="1500" dirty="0" smtClean="0"/>
              <a:t>1880-х</a:t>
            </a:r>
            <a:r>
              <a:rPr lang="ru-RU" sz="1500" dirty="0"/>
              <a:t> Чайковский возвращается к активной музыкально-общественной деятельности. В 1885 году его избирают директором Московского отделения РМО. Музыка Чайковского получает известность в России и за границей. Последние годы своей жизни композитор провёл в Клину, Московской области, где сейчас находится его мемориальный музей.</a:t>
            </a:r>
          </a:p>
          <a:p>
            <a:r>
              <a:rPr lang="ru-RU" sz="1500" dirty="0"/>
              <a:t>С конца 1880-х годов выступал как дирижёр в России и за рубежом. Концертные поездки укрепили творческие и дружеские связи Чайковского с западноевропейскими </a:t>
            </a:r>
            <a:r>
              <a:rPr lang="ru-RU" sz="1500" dirty="0" smtClean="0"/>
              <a:t>музыкантами.</a:t>
            </a:r>
          </a:p>
          <a:p>
            <a:r>
              <a:rPr lang="ru-RU" sz="1500" dirty="0" smtClean="0"/>
              <a:t>Весной</a:t>
            </a:r>
            <a:r>
              <a:rPr lang="ru-RU" sz="1500" dirty="0"/>
              <a:t> 1891 года П. И. Чайковский совершает поездку в США. В качестве дирижёра своих произведений с сенсационным успехом он выступил в Нью-Йорке, Балтиморе и Филадельфии(подробное описание этого путешествия сохранилось в дневниках композитора). В Нью-Йорке он выступал в только что открытом Карнеги-холл, где дирижировал Нью-йоркским симфоническим оркестром.</a:t>
            </a:r>
          </a:p>
          <a:p>
            <a:endParaRPr lang="ru-RU" dirty="0"/>
          </a:p>
        </p:txBody>
      </p:sp>
      <p:pic>
        <p:nvPicPr>
          <p:cNvPr id="2050" name="Picture 2" descr="http://upload.wikimedia.org/wikipedia/commons/thumb/e/ed/Tchaikovsky_monument_Moscow%282%29.jpg/220px-Tchaikovsky_monument_Moscow%282%29.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292079" y="692696"/>
            <a:ext cx="3892855" cy="51845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159732113"/>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0</TotalTime>
  <Words>58</Words>
  <PresentationFormat>Экран (4:3)</PresentationFormat>
  <Paragraphs>54</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Официальная</vt:lpstr>
      <vt:lpstr>Пётр Ильич Чайковский</vt:lpstr>
      <vt:lpstr>Биография </vt:lpstr>
      <vt:lpstr>Слайд 3</vt:lpstr>
      <vt:lpstr>Слайд 4</vt:lpstr>
      <vt:lpstr>Слайд 5</vt:lpstr>
      <vt:lpstr>Слайд 6</vt:lpstr>
      <vt:lpstr>Слайд 7</vt:lpstr>
      <vt:lpstr>Слайд 8</vt:lpstr>
      <vt:lpstr>Слайд 9</vt:lpstr>
      <vt:lpstr>Слайд 10</vt:lpstr>
      <vt:lpstr>Основные произведения </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Пётр Ильич Чайковский</dc:title>
  <dc:creator>Виленочка</dc:creator>
  <cp:lastModifiedBy>Виленочка</cp:lastModifiedBy>
  <cp:revision>1</cp:revision>
  <dcterms:created xsi:type="dcterms:W3CDTF">2015-09-23T16:25:59Z</dcterms:created>
  <dcterms:modified xsi:type="dcterms:W3CDTF">2015-09-23T16:35:58Z</dcterms:modified>
</cp:coreProperties>
</file>